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20"/>
  </p:notesMasterIdLst>
  <p:sldIdLst>
    <p:sldId id="258" r:id="rId2"/>
    <p:sldId id="295" r:id="rId3"/>
    <p:sldId id="294" r:id="rId4"/>
    <p:sldId id="291" r:id="rId5"/>
    <p:sldId id="296" r:id="rId6"/>
    <p:sldId id="297" r:id="rId7"/>
    <p:sldId id="298" r:id="rId8"/>
    <p:sldId id="292" r:id="rId9"/>
    <p:sldId id="299" r:id="rId10"/>
    <p:sldId id="300" r:id="rId11"/>
    <p:sldId id="293" r:id="rId12"/>
    <p:sldId id="301" r:id="rId13"/>
    <p:sldId id="308" r:id="rId14"/>
    <p:sldId id="302" r:id="rId15"/>
    <p:sldId id="303" r:id="rId16"/>
    <p:sldId id="305" r:id="rId17"/>
    <p:sldId id="307" r:id="rId18"/>
    <p:sldId id="306" r:id="rId1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00000"/>
    <a:srgbClr val="800000"/>
    <a:srgbClr val="0033CC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291" autoAdjust="0"/>
    <p:restoredTop sz="94660"/>
  </p:normalViewPr>
  <p:slideViewPr>
    <p:cSldViewPr>
      <p:cViewPr varScale="1">
        <p:scale>
          <a:sx n="90" d="100"/>
          <a:sy n="90" d="100"/>
        </p:scale>
        <p:origin x="1128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4195D5-7C8F-48C5-8CA9-623E77CD0E62}" type="datetimeFigureOut">
              <a:rPr lang="ru-RU" smtClean="0"/>
              <a:pPr/>
              <a:t>12.01.2021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AC5B58-1AC8-443E-BC8D-D1DE48CB1A4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409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0B3856-F07C-492A-B226-89D16CBEE20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1682FD-FCF0-4D25-9ABF-58220CC7B1E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D08459-975D-4289-BC8A-4688D89BF00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AB89F5-99A8-46B3-8098-C0A0C97E892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324553-9364-4D5E-B28B-9BD66C53848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962E8B-2F86-4466-90EF-6B2C5A24A5F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C63EE4-2303-4166-9EE8-EFC5153772A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D56047-CB36-4F61-9CA0-4EA97778E7D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1B1814-7E61-469F-823C-C0BE0E41662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FC4CDF-7881-4501-B93F-93F36E45C19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43502D-DE77-4BAC-AAF5-4A35A230BF8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77B695B-71C2-4F86-BCDB-584C74B1FAE3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Рисунок 14" descr="YCA0Z4NSHCAM2S91JCAWA0GXLCAI9DI1RCAAFOH4FCA109BI1CA2G0YBQCASWB8QZCANYQRT6CAYY5DTWCA220UQ9CA2LRK6ZCAUIXV0HCA3K3YCBCA25Q237CA391HB8CA3O4FPICAULTIMDCAKP0KH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516216" y="4365104"/>
            <a:ext cx="2016224" cy="2085749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1403648" y="764704"/>
            <a:ext cx="741682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800" dirty="0"/>
              <a:t> </a:t>
            </a:r>
            <a:r>
              <a:rPr lang="ru-RU" sz="4800" b="1" dirty="0">
                <a:solidFill>
                  <a:schemeClr val="accent2"/>
                </a:solidFill>
              </a:rPr>
              <a:t>«Скажи мне и я забуду, </a:t>
            </a:r>
          </a:p>
          <a:p>
            <a:pPr algn="ctr"/>
            <a:r>
              <a:rPr lang="ru-RU" sz="4800" b="1" dirty="0">
                <a:solidFill>
                  <a:schemeClr val="accent2"/>
                </a:solidFill>
              </a:rPr>
              <a:t>покажи мне, и я запомню, </a:t>
            </a:r>
          </a:p>
          <a:p>
            <a:pPr algn="ctr"/>
            <a:r>
              <a:rPr lang="ru-RU" sz="4800" b="1" dirty="0">
                <a:solidFill>
                  <a:schemeClr val="accent2"/>
                </a:solidFill>
              </a:rPr>
              <a:t>дай мне действовать самому и </a:t>
            </a:r>
            <a:r>
              <a:rPr lang="ru-RU" sz="4800" b="1" dirty="0">
                <a:solidFill>
                  <a:srgbClr val="C00000"/>
                </a:solidFill>
              </a:rPr>
              <a:t>я научусь</a:t>
            </a:r>
            <a:r>
              <a:rPr lang="ru-RU" sz="4800" b="1" dirty="0">
                <a:solidFill>
                  <a:schemeClr val="accent2"/>
                </a:solidFill>
              </a:rPr>
              <a:t>»</a:t>
            </a:r>
            <a:endParaRPr lang="ru-RU" sz="4800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23728" y="260648"/>
            <a:ext cx="5486400" cy="566738"/>
          </a:xfrm>
        </p:spPr>
        <p:txBody>
          <a:bodyPr/>
          <a:lstStyle/>
          <a:p>
            <a:pPr algn="ctr"/>
            <a:r>
              <a:rPr lang="ru-RU" sz="3200" dirty="0">
                <a:solidFill>
                  <a:srgbClr val="B00000"/>
                </a:solidFill>
              </a:rPr>
              <a:t>Инструктивная карточка</a:t>
            </a:r>
          </a:p>
        </p:txBody>
      </p:sp>
      <p:graphicFrame>
        <p:nvGraphicFramePr>
          <p:cNvPr id="5" name="Рисунок 4"/>
          <p:cNvGraphicFramePr>
            <a:graphicFrameLocks noGrp="1"/>
          </p:cNvGraphicFramePr>
          <p:nvPr>
            <p:ph type="pic" idx="1"/>
          </p:nvPr>
        </p:nvGraphicFramePr>
        <p:xfrm>
          <a:off x="1403648" y="764704"/>
          <a:ext cx="4392488" cy="5544614"/>
        </p:xfrm>
        <a:graphic>
          <a:graphicData uri="http://schemas.openxmlformats.org/drawingml/2006/table">
            <a:tbl>
              <a:tblPr/>
              <a:tblGrid>
                <a:gridCol w="43924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51221">
                <a:tc>
                  <a:txBody>
                    <a:bodyPr/>
                    <a:lstStyle/>
                    <a:p>
                      <a:pPr marR="71755" algn="just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Чем отличаются два выражения: </a:t>
                      </a:r>
                      <a:r>
                        <a:rPr lang="ru-RU" sz="1800" b="1" dirty="0">
                          <a:solidFill>
                            <a:srgbClr val="B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r>
                        <a:rPr lang="en-US" sz="1800" b="1" dirty="0">
                          <a:solidFill>
                            <a:srgbClr val="B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x</a:t>
                      </a:r>
                      <a:r>
                        <a:rPr lang="ru-RU" sz="1800" b="1" dirty="0">
                          <a:solidFill>
                            <a:srgbClr val="B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·(5</a:t>
                      </a:r>
                      <a:r>
                        <a:rPr lang="en-US" sz="1800" b="1" dirty="0">
                          <a:solidFill>
                            <a:srgbClr val="B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x</a:t>
                      </a:r>
                      <a:r>
                        <a:rPr lang="ru-RU" sz="1800" b="1" dirty="0">
                          <a:solidFill>
                            <a:srgbClr val="B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+2)       и     (</a:t>
                      </a:r>
                      <a:r>
                        <a:rPr lang="en-US" sz="1800" b="1" dirty="0">
                          <a:solidFill>
                            <a:srgbClr val="B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x</a:t>
                      </a:r>
                      <a:r>
                        <a:rPr lang="ru-RU" sz="1800" b="1" dirty="0">
                          <a:solidFill>
                            <a:srgbClr val="B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+2)·(</a:t>
                      </a:r>
                      <a:r>
                        <a:rPr lang="en-US" sz="1800" b="1" dirty="0">
                          <a:solidFill>
                            <a:srgbClr val="B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y</a:t>
                      </a:r>
                      <a:r>
                        <a:rPr lang="ru-RU" sz="1800" b="1" dirty="0">
                          <a:solidFill>
                            <a:srgbClr val="B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+3)</a:t>
                      </a:r>
                      <a:endParaRPr lang="ru-RU" sz="1800" b="1" dirty="0">
                        <a:solidFill>
                          <a:srgbClr val="B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910" marR="609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4947">
                <a:tc>
                  <a:txBody>
                    <a:bodyPr/>
                    <a:lstStyle/>
                    <a:p>
                      <a:pPr marR="71755" algn="just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Какое правило использовали в первом случае?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910" marR="609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7889">
                <a:tc>
                  <a:txBody>
                    <a:bodyPr/>
                    <a:lstStyle/>
                    <a:p>
                      <a:pPr marR="71755" algn="just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Перенесите это правило на второй случай. Что для этого надо сделать?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910" marR="609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5083">
                <a:tc>
                  <a:txBody>
                    <a:bodyPr/>
                    <a:lstStyle/>
                    <a:p>
                      <a:pPr marR="71755" algn="just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Обозначьте  выражение </a:t>
                      </a:r>
                      <a:r>
                        <a:rPr lang="ru-RU" sz="1800" b="1" dirty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x</a:t>
                      </a:r>
                      <a:r>
                        <a:rPr lang="ru-RU" sz="1800" b="1" dirty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+2) </a:t>
                      </a: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новой буквой </a:t>
                      </a:r>
                      <a:r>
                        <a:rPr lang="en-US" sz="1800" b="1" dirty="0">
                          <a:latin typeface="Times New Roman"/>
                          <a:ea typeface="Calibri"/>
                          <a:cs typeface="Times New Roman"/>
                        </a:rPr>
                        <a:t>a</a:t>
                      </a: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. Запишите, что получилось.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910" marR="609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37524">
                <a:tc>
                  <a:txBody>
                    <a:bodyPr/>
                    <a:lstStyle/>
                    <a:p>
                      <a:pPr marR="71755" algn="just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Какое знакомое правило вы увидели. Выполните умножение.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910" marR="609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38783">
                <a:tc>
                  <a:txBody>
                    <a:bodyPr/>
                    <a:lstStyle/>
                    <a:p>
                      <a:pPr marR="71755" algn="just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Подставьте вместо </a:t>
                      </a:r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a</a:t>
                      </a: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 выражение </a:t>
                      </a:r>
                      <a:r>
                        <a:rPr lang="ru-RU" sz="1800" b="1" dirty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x</a:t>
                      </a:r>
                      <a:r>
                        <a:rPr lang="ru-RU" sz="1800" b="1" dirty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+2). </a:t>
                      </a: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Выполните умножение.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910" marR="609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479167">
                <a:tc>
                  <a:txBody>
                    <a:bodyPr/>
                    <a:lstStyle/>
                    <a:p>
                      <a:pPr marR="71755" algn="just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Посмотрите на результат, попробуйте сформулировать правило умножения многочлена на многочлен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910" marR="609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6" name="Рисунок 4"/>
          <p:cNvGraphicFramePr>
            <a:graphicFrameLocks/>
          </p:cNvGraphicFramePr>
          <p:nvPr/>
        </p:nvGraphicFramePr>
        <p:xfrm>
          <a:off x="5868144" y="764704"/>
          <a:ext cx="2952328" cy="600534"/>
        </p:xfrm>
        <a:graphic>
          <a:graphicData uri="http://schemas.openxmlformats.org/drawingml/2006/table">
            <a:tbl>
              <a:tblPr/>
              <a:tblGrid>
                <a:gridCol w="29523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00534">
                <a:tc>
                  <a:txBody>
                    <a:bodyPr/>
                    <a:lstStyle/>
                    <a:p>
                      <a:pPr marR="71755" algn="just">
                        <a:spcAft>
                          <a:spcPts val="0"/>
                        </a:spcAft>
                      </a:pPr>
                      <a:r>
                        <a:rPr lang="ru-RU" sz="1600" b="1" i="1" dirty="0">
                          <a:solidFill>
                            <a:schemeClr val="accent2"/>
                          </a:solidFill>
                          <a:latin typeface="+mj-lt"/>
                          <a:ea typeface="Calibri"/>
                          <a:cs typeface="Times New Roman"/>
                        </a:rPr>
                        <a:t>Множителями</a:t>
                      </a:r>
                    </a:p>
                  </a:txBody>
                  <a:tcPr marL="60910" marR="609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" name="Рисунок 4"/>
          <p:cNvGraphicFramePr>
            <a:graphicFrameLocks/>
          </p:cNvGraphicFramePr>
          <p:nvPr/>
        </p:nvGraphicFramePr>
        <p:xfrm>
          <a:off x="5868144" y="1412776"/>
          <a:ext cx="2952328" cy="490145"/>
        </p:xfrm>
        <a:graphic>
          <a:graphicData uri="http://schemas.openxmlformats.org/drawingml/2006/table">
            <a:tbl>
              <a:tblPr/>
              <a:tblGrid>
                <a:gridCol w="29523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90145">
                <a:tc>
                  <a:txBody>
                    <a:bodyPr/>
                    <a:lstStyle/>
                    <a:p>
                      <a:pPr marR="71755" algn="just">
                        <a:spcAft>
                          <a:spcPts val="0"/>
                        </a:spcAft>
                      </a:pPr>
                      <a:r>
                        <a:rPr lang="ru-RU" sz="1600" b="1" i="1" dirty="0">
                          <a:solidFill>
                            <a:schemeClr val="accent2"/>
                          </a:solidFill>
                          <a:latin typeface="+mj-lt"/>
                          <a:ea typeface="Calibri"/>
                          <a:cs typeface="Times New Roman"/>
                        </a:rPr>
                        <a:t>Умножение одночлена</a:t>
                      </a:r>
                      <a:r>
                        <a:rPr lang="ru-RU" sz="1600" b="1" i="1" baseline="0" dirty="0">
                          <a:solidFill>
                            <a:schemeClr val="accent2"/>
                          </a:solidFill>
                          <a:latin typeface="+mj-lt"/>
                          <a:ea typeface="Calibri"/>
                          <a:cs typeface="Times New Roman"/>
                        </a:rPr>
                        <a:t> на многочлен</a:t>
                      </a:r>
                      <a:endParaRPr lang="ru-RU" sz="1600" b="1" i="1" dirty="0">
                        <a:solidFill>
                          <a:schemeClr val="accent2"/>
                        </a:solidFill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0910" marR="609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" name="Рисунок 4"/>
          <p:cNvGraphicFramePr>
            <a:graphicFrameLocks/>
          </p:cNvGraphicFramePr>
          <p:nvPr/>
        </p:nvGraphicFramePr>
        <p:xfrm>
          <a:off x="5868144" y="1988840"/>
          <a:ext cx="2952328" cy="731520"/>
        </p:xfrm>
        <a:graphic>
          <a:graphicData uri="http://schemas.openxmlformats.org/drawingml/2006/table">
            <a:tbl>
              <a:tblPr/>
              <a:tblGrid>
                <a:gridCol w="29523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79018">
                <a:tc>
                  <a:txBody>
                    <a:bodyPr/>
                    <a:lstStyle/>
                    <a:p>
                      <a:pPr marR="71755" algn="just">
                        <a:spcAft>
                          <a:spcPts val="0"/>
                        </a:spcAft>
                      </a:pPr>
                      <a:r>
                        <a:rPr lang="ru-RU" sz="1600" b="1" i="1" dirty="0">
                          <a:solidFill>
                            <a:schemeClr val="accent2"/>
                          </a:solidFill>
                          <a:latin typeface="+mj-lt"/>
                          <a:ea typeface="Calibri"/>
                          <a:cs typeface="Times New Roman"/>
                        </a:rPr>
                        <a:t>Обозначить один из многочленов</a:t>
                      </a:r>
                      <a:r>
                        <a:rPr lang="ru-RU" sz="1600" b="1" i="1" baseline="0" dirty="0">
                          <a:solidFill>
                            <a:schemeClr val="accent2"/>
                          </a:solidFill>
                          <a:latin typeface="+mj-lt"/>
                          <a:ea typeface="Calibri"/>
                          <a:cs typeface="Times New Roman"/>
                        </a:rPr>
                        <a:t>  новой переменной</a:t>
                      </a:r>
                      <a:endParaRPr lang="ru-RU" sz="1600" b="1" i="1" dirty="0">
                        <a:solidFill>
                          <a:schemeClr val="accent2"/>
                        </a:solidFill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0910" marR="609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9" name="Рисунок 4"/>
          <p:cNvGraphicFramePr>
            <a:graphicFrameLocks/>
          </p:cNvGraphicFramePr>
          <p:nvPr/>
        </p:nvGraphicFramePr>
        <p:xfrm>
          <a:off x="5940152" y="2708920"/>
          <a:ext cx="2880320" cy="659425"/>
        </p:xfrm>
        <a:graphic>
          <a:graphicData uri="http://schemas.openxmlformats.org/drawingml/2006/table">
            <a:tbl>
              <a:tblPr/>
              <a:tblGrid>
                <a:gridCol w="2880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59425">
                <a:tc>
                  <a:txBody>
                    <a:bodyPr/>
                    <a:lstStyle/>
                    <a:p>
                      <a:pPr marR="71755" algn="just">
                        <a:spcAft>
                          <a:spcPts val="0"/>
                        </a:spcAft>
                      </a:pPr>
                      <a:r>
                        <a:rPr lang="ru-RU" sz="1600" b="1" i="1" dirty="0">
                          <a:solidFill>
                            <a:schemeClr val="accent2"/>
                          </a:solidFill>
                          <a:latin typeface="+mj-lt"/>
                          <a:ea typeface="Calibri"/>
                          <a:cs typeface="Times New Roman"/>
                        </a:rPr>
                        <a:t>(х+2)</a:t>
                      </a:r>
                      <a:r>
                        <a:rPr lang="ru-RU" sz="1600" b="1" i="1" dirty="0" err="1">
                          <a:solidFill>
                            <a:schemeClr val="accent2"/>
                          </a:solidFill>
                          <a:latin typeface="+mj-lt"/>
                          <a:ea typeface="Calibri"/>
                          <a:cs typeface="Times New Roman"/>
                        </a:rPr>
                        <a:t>=а</a:t>
                      </a:r>
                      <a:endParaRPr lang="ru-RU" sz="1600" b="1" i="1" dirty="0">
                        <a:solidFill>
                          <a:schemeClr val="accent2"/>
                        </a:solidFill>
                        <a:latin typeface="+mj-lt"/>
                        <a:ea typeface="Calibri"/>
                        <a:cs typeface="Times New Roman"/>
                      </a:endParaRPr>
                    </a:p>
                    <a:p>
                      <a:pPr marR="71755" algn="just">
                        <a:spcAft>
                          <a:spcPts val="0"/>
                        </a:spcAft>
                      </a:pPr>
                      <a:r>
                        <a:rPr lang="ru-RU" sz="1600" b="1" i="1" dirty="0">
                          <a:solidFill>
                            <a:schemeClr val="accent2"/>
                          </a:solidFill>
                          <a:latin typeface="+mj-lt"/>
                          <a:ea typeface="Calibri"/>
                          <a:cs typeface="Times New Roman"/>
                        </a:rPr>
                        <a:t>а(у+3)</a:t>
                      </a:r>
                    </a:p>
                  </a:txBody>
                  <a:tcPr marL="60910" marR="609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0" name="Рисунок 4"/>
          <p:cNvGraphicFramePr>
            <a:graphicFrameLocks/>
          </p:cNvGraphicFramePr>
          <p:nvPr/>
        </p:nvGraphicFramePr>
        <p:xfrm>
          <a:off x="5940152" y="3429000"/>
          <a:ext cx="2880320" cy="772336"/>
        </p:xfrm>
        <a:graphic>
          <a:graphicData uri="http://schemas.openxmlformats.org/drawingml/2006/table">
            <a:tbl>
              <a:tblPr/>
              <a:tblGrid>
                <a:gridCol w="2880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72336">
                <a:tc>
                  <a:txBody>
                    <a:bodyPr/>
                    <a:lstStyle/>
                    <a:p>
                      <a:pPr marL="0" marR="71755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1" dirty="0">
                          <a:solidFill>
                            <a:schemeClr val="accent2"/>
                          </a:solidFill>
                          <a:latin typeface="+mj-lt"/>
                          <a:ea typeface="Calibri"/>
                          <a:cs typeface="+mn-cs"/>
                        </a:rPr>
                        <a:t>Умножение одночлена</a:t>
                      </a:r>
                      <a:r>
                        <a:rPr lang="ru-RU" sz="1600" b="1" i="1" baseline="0" dirty="0">
                          <a:solidFill>
                            <a:schemeClr val="accent2"/>
                          </a:solidFill>
                          <a:latin typeface="+mj-lt"/>
                          <a:ea typeface="Calibri"/>
                          <a:cs typeface="+mn-cs"/>
                        </a:rPr>
                        <a:t> на многочлен</a:t>
                      </a:r>
                      <a:endParaRPr lang="ru-RU" sz="1600" b="1" i="1" dirty="0">
                        <a:solidFill>
                          <a:schemeClr val="accent2"/>
                        </a:solidFill>
                        <a:latin typeface="+mj-lt"/>
                        <a:ea typeface="Calibri"/>
                        <a:cs typeface="+mn-cs"/>
                      </a:endParaRPr>
                    </a:p>
                    <a:p>
                      <a:pPr marL="0" marR="71755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1" dirty="0">
                          <a:solidFill>
                            <a:schemeClr val="accent2"/>
                          </a:solidFill>
                          <a:latin typeface="+mj-lt"/>
                          <a:ea typeface="Calibri"/>
                          <a:cs typeface="+mn-cs"/>
                        </a:rPr>
                        <a:t>а(у+3)=ау+3а</a:t>
                      </a:r>
                    </a:p>
                  </a:txBody>
                  <a:tcPr marL="60910" marR="609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1" name="Рисунок 4"/>
          <p:cNvGraphicFramePr>
            <a:graphicFrameLocks/>
          </p:cNvGraphicFramePr>
          <p:nvPr/>
        </p:nvGraphicFramePr>
        <p:xfrm>
          <a:off x="5868144" y="4221088"/>
          <a:ext cx="2952328" cy="589064"/>
        </p:xfrm>
        <a:graphic>
          <a:graphicData uri="http://schemas.openxmlformats.org/drawingml/2006/table">
            <a:tbl>
              <a:tblPr/>
              <a:tblGrid>
                <a:gridCol w="29523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89064">
                <a:tc>
                  <a:txBody>
                    <a:bodyPr/>
                    <a:lstStyle/>
                    <a:p>
                      <a:pPr marR="71755" algn="just">
                        <a:spcAft>
                          <a:spcPts val="0"/>
                        </a:spcAft>
                      </a:pPr>
                      <a:r>
                        <a:rPr lang="ru-RU" sz="1600" b="1" i="1" dirty="0">
                          <a:solidFill>
                            <a:schemeClr val="accent2"/>
                          </a:solidFill>
                          <a:latin typeface="+mj-lt"/>
                          <a:ea typeface="Calibri"/>
                          <a:cs typeface="+mn-cs"/>
                        </a:rPr>
                        <a:t>(х+2)у+3(х+2)=ху+2у+3х+6</a:t>
                      </a:r>
                      <a:endParaRPr lang="ru-RU" sz="1600" b="1" i="1" dirty="0">
                        <a:solidFill>
                          <a:schemeClr val="accent2"/>
                        </a:solidFill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0910" marR="609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2" name="Рисунок 4"/>
          <p:cNvGraphicFramePr>
            <a:graphicFrameLocks/>
          </p:cNvGraphicFramePr>
          <p:nvPr/>
        </p:nvGraphicFramePr>
        <p:xfrm>
          <a:off x="5868144" y="4869160"/>
          <a:ext cx="2952328" cy="1706880"/>
        </p:xfrm>
        <a:graphic>
          <a:graphicData uri="http://schemas.openxmlformats.org/drawingml/2006/table">
            <a:tbl>
              <a:tblPr/>
              <a:tblGrid>
                <a:gridCol w="29523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364037">
                <a:tc>
                  <a:txBody>
                    <a:bodyPr/>
                    <a:lstStyle/>
                    <a:p>
                      <a:pPr marR="71755" algn="just">
                        <a:spcAft>
                          <a:spcPts val="0"/>
                        </a:spcAft>
                      </a:pPr>
                      <a:r>
                        <a:rPr lang="ru-RU" sz="1600" b="1" i="1" dirty="0">
                          <a:solidFill>
                            <a:schemeClr val="accent2"/>
                          </a:solidFill>
                          <a:latin typeface="+mj-lt"/>
                          <a:ea typeface="Calibri"/>
                          <a:cs typeface="Times New Roman"/>
                        </a:rPr>
                        <a:t>Чтобы умножить многочлен на многочлен нужно умножить</a:t>
                      </a:r>
                      <a:r>
                        <a:rPr lang="ru-RU" sz="1600" b="1" i="1" baseline="0" dirty="0">
                          <a:solidFill>
                            <a:schemeClr val="accent2"/>
                          </a:solidFill>
                          <a:latin typeface="+mj-lt"/>
                          <a:ea typeface="Calibri"/>
                          <a:cs typeface="Times New Roman"/>
                        </a:rPr>
                        <a:t> каждый член одного многочлена поочерёдно на каждый член другого многочлена и полученные произведения сложить</a:t>
                      </a:r>
                      <a:endParaRPr lang="ru-RU" sz="1600" b="1" i="1" dirty="0">
                        <a:solidFill>
                          <a:schemeClr val="accent2"/>
                        </a:solidFill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0910" marR="609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403648" y="404664"/>
            <a:ext cx="76328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>
                <a:solidFill>
                  <a:schemeClr val="accent2"/>
                </a:solidFill>
              </a:rPr>
              <a:t>Выполните умножение многочленов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267744" y="1412776"/>
            <a:ext cx="568863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7200" dirty="0"/>
              <a:t>(</a:t>
            </a:r>
            <a:r>
              <a:rPr lang="en-US" sz="7200" dirty="0" err="1"/>
              <a:t>a+b</a:t>
            </a:r>
            <a:r>
              <a:rPr lang="ru-RU" sz="7200" dirty="0"/>
              <a:t>)·</a:t>
            </a:r>
            <a:r>
              <a:rPr lang="en-US" sz="7200" dirty="0"/>
              <a:t>(5+c) </a:t>
            </a:r>
            <a:endParaRPr lang="ru-RU" sz="7200" dirty="0"/>
          </a:p>
          <a:p>
            <a:r>
              <a:rPr lang="en-US" sz="7200" dirty="0"/>
              <a:t>(x+4)·(x-2)</a:t>
            </a:r>
            <a:endParaRPr lang="ru-RU" sz="7200" dirty="0"/>
          </a:p>
          <a:p>
            <a:r>
              <a:rPr lang="en-US" sz="7200" dirty="0"/>
              <a:t>(t-9)·(t-1)</a:t>
            </a:r>
            <a:endParaRPr lang="ru-RU" sz="7200" dirty="0"/>
          </a:p>
          <a:p>
            <a:r>
              <a:rPr lang="ru-RU" sz="7200" dirty="0"/>
              <a:t>(а+3)(</a:t>
            </a:r>
            <a:r>
              <a:rPr lang="en-US" sz="7200" dirty="0"/>
              <a:t>b</a:t>
            </a:r>
            <a:r>
              <a:rPr lang="ru-RU" sz="7200" dirty="0"/>
              <a:t>+8)</a:t>
            </a:r>
          </a:p>
        </p:txBody>
      </p:sp>
    </p:spTree>
    <p:extLst>
      <p:ext uri="{BB962C8B-B14F-4D97-AF65-F5344CB8AC3E}">
        <p14:creationId xmlns:p14="http://schemas.microsoft.com/office/powerpoint/2010/main" val="24242683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79712" y="1412776"/>
            <a:ext cx="612068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600" dirty="0"/>
              <a:t>(а+3)(</a:t>
            </a:r>
            <a:r>
              <a:rPr lang="en-US" sz="6600" dirty="0"/>
              <a:t>b</a:t>
            </a:r>
            <a:r>
              <a:rPr lang="ru-RU" sz="6600" dirty="0"/>
              <a:t>+8)=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979712" y="2636912"/>
            <a:ext cx="612068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/>
              <a:t>ab+8a+3b+24</a:t>
            </a:r>
            <a:endParaRPr lang="ru-RU" sz="66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8C4F0F1E-1CFF-46A7-AFAC-320D90FF59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7784" y="692696"/>
            <a:ext cx="4204252" cy="1152128"/>
          </a:xfrm>
          <a:prstGeom prst="rect">
            <a:avLst/>
          </a:prstGeom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7856036D-9206-4917-8802-9F3A84B59FF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04779" y="3073692"/>
            <a:ext cx="7559709" cy="859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51475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>
            <a:spLocks noChangeArrowheads="1"/>
          </p:cNvSpPr>
          <p:nvPr/>
        </p:nvSpPr>
        <p:spPr bwMode="auto">
          <a:xfrm>
            <a:off x="1547664" y="950531"/>
            <a:ext cx="7200800" cy="4308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(x-6)</a:t>
            </a: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·</a:t>
            </a: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(x+3)=x</a:t>
            </a:r>
            <a:r>
              <a:rPr kumimoji="0" lang="en-US" sz="3200" b="0" i="0" u="none" strike="noStrike" cap="none" normalizeH="0" baseline="3000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+3x-6x-18=x</a:t>
            </a:r>
            <a:r>
              <a:rPr kumimoji="0" lang="en-US" sz="3200" b="0" i="0" u="none" strike="noStrike" cap="none" normalizeH="0" baseline="3000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-3x-18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</a:t>
            </a:r>
            <a:endParaRPr kumimoji="0" lang="ru-RU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(a-3)</a:t>
            </a: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·</a:t>
            </a: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(a+7)=a</a:t>
            </a:r>
            <a:r>
              <a:rPr kumimoji="0" lang="en-US" sz="3200" b="0" i="0" u="none" strike="noStrike" cap="none" normalizeH="0" baseline="3000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+7a-3a-21=a</a:t>
            </a:r>
            <a:r>
              <a:rPr kumimoji="0" lang="en-US" sz="3200" b="0" i="0" u="none" strike="noStrike" cap="none" normalizeH="0" baseline="3000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+10a-21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</a:t>
            </a:r>
            <a:endParaRPr kumimoji="0" lang="ru-RU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(y-8)</a:t>
            </a: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·</a:t>
            </a: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(y-9)=y</a:t>
            </a:r>
            <a:r>
              <a:rPr kumimoji="0" lang="en-US" sz="3200" b="0" i="0" u="none" strike="noStrike" cap="none" normalizeH="0" baseline="3000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-9y-8y-72=y</a:t>
            </a:r>
            <a:r>
              <a:rPr kumimoji="0" lang="en-US" sz="3200" b="0" i="0" u="none" strike="noStrike" cap="none" normalizeH="0" baseline="3000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-17y-72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</a:t>
            </a:r>
            <a:endParaRPr kumimoji="0" lang="ru-RU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(2a-5)</a:t>
            </a: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·</a:t>
            </a: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(6-a)= 12a-2a</a:t>
            </a:r>
            <a:r>
              <a:rPr kumimoji="0" lang="en-US" sz="3200" b="0" i="0" u="none" strike="noStrike" cap="none" normalizeH="0" baseline="3000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-30 +5a=-2a</a:t>
            </a:r>
            <a:r>
              <a:rPr kumimoji="0" lang="en-US" sz="3200" b="0" i="0" u="none" strike="noStrike" cap="none" normalizeH="0" baseline="3000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+17a-30  </a:t>
            </a:r>
            <a:endParaRPr kumimoji="0" lang="ru-RU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051720" y="332656"/>
            <a:ext cx="583264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>
                <a:solidFill>
                  <a:srgbClr val="B00000"/>
                </a:solidFill>
              </a:rPr>
              <a:t>Найди ошибку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>
            <a:spLocks noChangeArrowheads="1"/>
          </p:cNvSpPr>
          <p:nvPr/>
        </p:nvSpPr>
        <p:spPr bwMode="auto">
          <a:xfrm>
            <a:off x="1547664" y="950531"/>
            <a:ext cx="7344816" cy="4308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(x-6)</a:t>
            </a:r>
            <a:r>
              <a:rPr kumimoji="0" lang="en-US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·</a:t>
            </a:r>
            <a:r>
              <a:rPr kumimoji="0" lang="en-US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(x+3)=x</a:t>
            </a:r>
            <a:r>
              <a:rPr kumimoji="0" lang="en-US" sz="3200" b="1" i="0" u="none" strike="noStrike" cap="none" normalizeH="0" baseline="3000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en-US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+3x-6x-18=x</a:t>
            </a:r>
            <a:r>
              <a:rPr kumimoji="0" lang="en-US" sz="3200" b="1" i="0" u="none" strike="noStrike" cap="none" normalizeH="0" baseline="3000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en-US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-3x-18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</a:t>
            </a:r>
            <a:endParaRPr kumimoji="0" lang="ru-RU" sz="3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(a-3)</a:t>
            </a:r>
            <a:r>
              <a:rPr kumimoji="0" lang="en-US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·</a:t>
            </a:r>
            <a:r>
              <a:rPr kumimoji="0" lang="en-US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(a+7)=a</a:t>
            </a:r>
            <a:r>
              <a:rPr kumimoji="0" lang="en-US" sz="3200" b="1" i="0" u="none" strike="noStrike" cap="none" normalizeH="0" baseline="3000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en-US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+7a-3a-21=a</a:t>
            </a:r>
            <a:r>
              <a:rPr kumimoji="0" lang="en-US" sz="3200" b="1" i="0" u="none" strike="noStrike" cap="none" normalizeH="0" baseline="3000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en-US" sz="3200" b="1" i="0" u="none" strike="noStrike" cap="none" normalizeH="0" baseline="0" dirty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+</a:t>
            </a:r>
            <a:r>
              <a:rPr kumimoji="0" lang="en-US" sz="32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10a</a:t>
            </a:r>
            <a:r>
              <a:rPr kumimoji="0" lang="en-US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-21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</a:t>
            </a:r>
            <a:endParaRPr kumimoji="0" lang="ru-RU" sz="3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(y-8)</a:t>
            </a:r>
            <a:r>
              <a:rPr kumimoji="0" lang="en-US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·</a:t>
            </a:r>
            <a:r>
              <a:rPr kumimoji="0" lang="en-US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(y-9)=y</a:t>
            </a:r>
            <a:r>
              <a:rPr kumimoji="0" lang="en-US" sz="3200" b="1" i="0" u="none" strike="noStrike" cap="none" normalizeH="0" baseline="3000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en-US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-9y-8y-72=y</a:t>
            </a:r>
            <a:r>
              <a:rPr kumimoji="0" lang="en-US" sz="3200" b="1" i="0" u="none" strike="noStrike" cap="none" normalizeH="0" baseline="3000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en-US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-17y</a:t>
            </a:r>
            <a:r>
              <a:rPr kumimoji="0" lang="ru-RU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2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</a:t>
            </a:r>
            <a:r>
              <a:rPr kumimoji="0" lang="ru-RU" sz="3200" b="1" i="0" u="none" strike="noStrike" cap="none" normalizeH="0" baseline="0" dirty="0">
                <a:ln>
                  <a:noFill/>
                </a:ln>
                <a:solidFill>
                  <a:srgbClr val="B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72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</a:t>
            </a:r>
            <a:endParaRPr kumimoji="0" lang="ru-RU" sz="3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(2a-5)</a:t>
            </a:r>
            <a:r>
              <a:rPr kumimoji="0" lang="en-US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·</a:t>
            </a:r>
            <a:r>
              <a:rPr kumimoji="0" lang="en-US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(6-a)= 12a-2a</a:t>
            </a:r>
            <a:r>
              <a:rPr kumimoji="0" lang="en-US" sz="3200" b="1" i="0" u="none" strike="noStrike" cap="none" normalizeH="0" baseline="3000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en-US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-30 +5a=-2a</a:t>
            </a:r>
            <a:r>
              <a:rPr kumimoji="0" lang="en-US" sz="3200" b="1" i="0" u="none" strike="noStrike" cap="none" normalizeH="0" baseline="3000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en-US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+17a-30</a:t>
            </a: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</a:t>
            </a:r>
            <a:endParaRPr kumimoji="0" lang="ru-RU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339752" y="476672"/>
            <a:ext cx="43204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>
                <a:solidFill>
                  <a:srgbClr val="B00000"/>
                </a:solidFill>
              </a:rPr>
              <a:t>Найди ошибку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451169" y="836712"/>
            <a:ext cx="31683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u="sng" dirty="0"/>
              <a:t>1 вариант</a:t>
            </a:r>
            <a:endParaRPr lang="ru-RU" sz="2800" u="sng" dirty="0"/>
          </a:p>
        </p:txBody>
      </p:sp>
      <p:sp>
        <p:nvSpPr>
          <p:cNvPr id="5" name="TextBox 4"/>
          <p:cNvSpPr txBox="1"/>
          <p:nvPr/>
        </p:nvSpPr>
        <p:spPr>
          <a:xfrm>
            <a:off x="3779912" y="3344130"/>
            <a:ext cx="27363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u="sng" dirty="0"/>
              <a:t>2 вариант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868201" y="1359932"/>
            <a:ext cx="660913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/>
              <a:t>а) (</a:t>
            </a:r>
            <a:r>
              <a:rPr lang="en-US" sz="2400" b="1" dirty="0"/>
              <a:t>x+1</a:t>
            </a:r>
            <a:r>
              <a:rPr lang="ru-RU" sz="2400" b="1" dirty="0"/>
              <a:t>)</a:t>
            </a:r>
            <a:r>
              <a:rPr lang="en-US" sz="2400" b="1" dirty="0"/>
              <a:t>(x+2) =</a:t>
            </a:r>
            <a:endParaRPr lang="en-US" sz="2400" b="1" dirty="0">
              <a:ea typeface="Calibri" pitchFamily="34" charset="0"/>
            </a:endParaRPr>
          </a:p>
          <a:p>
            <a:r>
              <a:rPr lang="ru-RU" sz="2400" b="1" dirty="0"/>
              <a:t>б) </a:t>
            </a:r>
            <a:r>
              <a:rPr lang="en-US" sz="2400" b="1" dirty="0"/>
              <a:t>(a-3)(a+8) =</a:t>
            </a:r>
            <a:endParaRPr lang="en-US" sz="2400" b="1" dirty="0">
              <a:ea typeface="Calibri" pitchFamily="34" charset="0"/>
            </a:endParaRPr>
          </a:p>
          <a:p>
            <a:pPr algn="ctr"/>
            <a:endParaRPr lang="en-US" sz="2400" b="1" dirty="0"/>
          </a:p>
          <a:p>
            <a:r>
              <a:rPr lang="en-US" sz="2400" b="1" dirty="0"/>
              <a:t>a)</a:t>
            </a:r>
            <a:r>
              <a:rPr lang="ru-RU" sz="2400" b="1" dirty="0"/>
              <a:t> (</a:t>
            </a:r>
            <a:r>
              <a:rPr lang="en-US" sz="2400" b="1" dirty="0"/>
              <a:t>x</a:t>
            </a:r>
            <a:r>
              <a:rPr lang="ru-RU" sz="2400" b="1" dirty="0"/>
              <a:t>-5)</a:t>
            </a:r>
            <a:r>
              <a:rPr lang="en-US" sz="2400" b="1" dirty="0"/>
              <a:t>(</a:t>
            </a:r>
            <a:r>
              <a:rPr lang="ru-RU" sz="2400" b="1" dirty="0"/>
              <a:t>9-</a:t>
            </a:r>
            <a:r>
              <a:rPr lang="en-US" sz="2400" b="1" dirty="0"/>
              <a:t>x) =</a:t>
            </a:r>
          </a:p>
          <a:p>
            <a:r>
              <a:rPr lang="ru-RU" sz="2400" b="1" dirty="0"/>
              <a:t>б)</a:t>
            </a:r>
            <a:r>
              <a:rPr lang="en-US" sz="2400" b="1" dirty="0"/>
              <a:t> (-8-a)(b+2) =</a:t>
            </a:r>
            <a:endParaRPr lang="ru-RU" sz="24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1957117" y="4005064"/>
            <a:ext cx="643130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/>
              <a:t>а) (</a:t>
            </a:r>
            <a:r>
              <a:rPr lang="en-US" sz="2400" b="1" dirty="0"/>
              <a:t>b+10</a:t>
            </a:r>
            <a:r>
              <a:rPr lang="ru-RU" sz="2400" b="1" dirty="0"/>
              <a:t>)</a:t>
            </a:r>
            <a:r>
              <a:rPr lang="en-US" sz="2400" b="1" dirty="0"/>
              <a:t>(b-4) =</a:t>
            </a:r>
            <a:endParaRPr lang="en-US" sz="2400" b="1" dirty="0">
              <a:ea typeface="Calibri" pitchFamily="34" charset="0"/>
            </a:endParaRPr>
          </a:p>
          <a:p>
            <a:r>
              <a:rPr lang="ru-RU" sz="2400" b="1" dirty="0"/>
              <a:t>б) </a:t>
            </a:r>
            <a:r>
              <a:rPr lang="en-US" sz="2400" b="1" dirty="0"/>
              <a:t>(y-5)(y-9) =</a:t>
            </a:r>
          </a:p>
          <a:p>
            <a:r>
              <a:rPr lang="en-US" sz="2400" b="1" dirty="0"/>
              <a:t>a)</a:t>
            </a:r>
            <a:r>
              <a:rPr lang="ru-RU" sz="2400" b="1" dirty="0"/>
              <a:t> (</a:t>
            </a:r>
            <a:r>
              <a:rPr lang="en-US" sz="2400" b="1" dirty="0"/>
              <a:t>y-10</a:t>
            </a:r>
            <a:r>
              <a:rPr lang="ru-RU" sz="2400" b="1" dirty="0"/>
              <a:t>)</a:t>
            </a:r>
            <a:r>
              <a:rPr lang="en-US" sz="2400" b="1" dirty="0"/>
              <a:t>(-y+6) =</a:t>
            </a:r>
          </a:p>
          <a:p>
            <a:r>
              <a:rPr lang="ru-RU" sz="2400" b="1" dirty="0"/>
              <a:t>б)</a:t>
            </a:r>
            <a:r>
              <a:rPr lang="en-US" sz="2400" b="1" dirty="0"/>
              <a:t> (-7-b)(a-4) =</a:t>
            </a:r>
            <a:endParaRPr lang="ru-RU" sz="2400" b="1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07704" y="548680"/>
            <a:ext cx="626469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>
                <a:solidFill>
                  <a:srgbClr val="B00000"/>
                </a:solidFill>
              </a:rPr>
              <a:t>Домашнее задание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331640" y="1628801"/>
            <a:ext cx="7272808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b="1" dirty="0"/>
          </a:p>
          <a:p>
            <a:endParaRPr lang="ru-RU" b="1" dirty="0"/>
          </a:p>
          <a:p>
            <a:r>
              <a:rPr lang="ru-RU" sz="2800" b="1" dirty="0"/>
              <a:t>    </a:t>
            </a:r>
            <a:endParaRPr lang="ru-RU" b="1" dirty="0"/>
          </a:p>
          <a:p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547664" y="3384124"/>
            <a:ext cx="72008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b="1" dirty="0">
                <a:solidFill>
                  <a:srgbClr val="000000"/>
                </a:solidFill>
              </a:rPr>
              <a:t>   </a:t>
            </a:r>
            <a:endParaRPr lang="ru-RU" sz="2800" b="1" dirty="0">
              <a:solidFill>
                <a:srgbClr val="000000"/>
              </a:solidFill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9E5D3372-C0A5-4971-AB15-8AA289E8F48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79711" y="1412775"/>
            <a:ext cx="4974693" cy="1440161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866E88A6-8083-4EB0-8467-66C527C2650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71699" y="3009863"/>
            <a:ext cx="5111102" cy="1499257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Рисунок 14" descr="YCA0Z4NSHCAM2S91JCAWA0GXLCAI9DI1RCAAFOH4FCA109BI1CA2G0YBQCASWB8QZCANYQRT6CAYY5DTWCA220UQ9CA2LRK6ZCAUIXV0HCA3K3YCBCA25Q237CA391HB8CA3O4FPICAULTIMDCAKP0KH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516216" y="4365104"/>
            <a:ext cx="2016224" cy="2085749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1403648" y="764704"/>
            <a:ext cx="741682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800" dirty="0"/>
              <a:t> </a:t>
            </a:r>
            <a:r>
              <a:rPr lang="ru-RU" sz="4800" b="1" dirty="0">
                <a:solidFill>
                  <a:schemeClr val="accent2">
                    <a:lumMod val="75000"/>
                  </a:schemeClr>
                </a:solidFill>
              </a:rPr>
              <a:t>«Скажи мне и я забуду, </a:t>
            </a:r>
          </a:p>
          <a:p>
            <a:pPr algn="ctr"/>
            <a:r>
              <a:rPr lang="ru-RU" sz="4800" b="1" dirty="0">
                <a:solidFill>
                  <a:schemeClr val="accent2">
                    <a:lumMod val="75000"/>
                  </a:schemeClr>
                </a:solidFill>
              </a:rPr>
              <a:t>покажи мне, и я запомню, </a:t>
            </a:r>
          </a:p>
          <a:p>
            <a:pPr algn="ctr"/>
            <a:r>
              <a:rPr lang="ru-RU" sz="4800" b="1" dirty="0">
                <a:solidFill>
                  <a:schemeClr val="accent2">
                    <a:lumMod val="75000"/>
                  </a:schemeClr>
                </a:solidFill>
              </a:rPr>
              <a:t>дай мне действовать самому и я научусь»</a:t>
            </a:r>
            <a:endParaRPr lang="ru-RU" sz="48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35696" y="476672"/>
            <a:ext cx="6552728" cy="1512168"/>
          </a:xfrm>
        </p:spPr>
        <p:txBody>
          <a:bodyPr/>
          <a:lstStyle/>
          <a:p>
            <a:r>
              <a:rPr lang="ru-RU" sz="6600" dirty="0">
                <a:solidFill>
                  <a:srgbClr val="C00000"/>
                </a:solidFill>
              </a:rPr>
              <a:t>Знаем :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63688" y="2492896"/>
            <a:ext cx="5414392" cy="2455168"/>
          </a:xfrm>
        </p:spPr>
        <p:txBody>
          <a:bodyPr/>
          <a:lstStyle/>
          <a:p>
            <a:r>
              <a:rPr lang="ru-RU" sz="6600" b="1" dirty="0">
                <a:solidFill>
                  <a:srgbClr val="C00000"/>
                </a:solidFill>
              </a:rPr>
              <a:t>Умеем:</a:t>
            </a:r>
          </a:p>
        </p:txBody>
      </p:sp>
      <p:pic>
        <p:nvPicPr>
          <p:cNvPr id="1026" name="Picture 2" descr="http://www.paulabrown.net/funny-questions-mark-26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16216" y="1268760"/>
            <a:ext cx="2330624" cy="233062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03648" y="1124744"/>
            <a:ext cx="7511752" cy="1252736"/>
          </a:xfrm>
        </p:spPr>
        <p:txBody>
          <a:bodyPr/>
          <a:lstStyle/>
          <a:p>
            <a:pPr eaLnBrk="1" hangingPunct="1"/>
            <a:r>
              <a:rPr lang="ru-RU" b="1" dirty="0"/>
              <a:t>Многочленом называется…</a:t>
            </a:r>
          </a:p>
          <a:p>
            <a:pPr algn="r" eaLnBrk="1" hangingPunct="1">
              <a:buNone/>
            </a:pPr>
            <a:r>
              <a:rPr lang="ru-RU" b="1" dirty="0">
                <a:solidFill>
                  <a:srgbClr val="C00000"/>
                </a:solidFill>
              </a:rPr>
              <a:t>сумма одночленов.</a:t>
            </a:r>
          </a:p>
          <a:p>
            <a:pPr eaLnBrk="1" hangingPunct="1">
              <a:buFontTx/>
              <a:buNone/>
            </a:pPr>
            <a:endParaRPr lang="ru-RU" dirty="0">
              <a:solidFill>
                <a:srgbClr val="008000"/>
              </a:solidFill>
            </a:endParaRPr>
          </a:p>
        </p:txBody>
      </p:sp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1475656" y="274638"/>
            <a:ext cx="7211144" cy="778098"/>
          </a:xfrm>
        </p:spPr>
        <p:txBody>
          <a:bodyPr/>
          <a:lstStyle/>
          <a:p>
            <a:r>
              <a:rPr lang="ru-RU" b="1" dirty="0">
                <a:solidFill>
                  <a:schemeClr val="accent2"/>
                </a:solidFill>
              </a:rPr>
              <a:t>ПРОДОЛЖИТЕ ФРАЗУ: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619672" y="2852936"/>
            <a:ext cx="727280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3200" dirty="0"/>
              <a:t> </a:t>
            </a:r>
            <a:r>
              <a:rPr lang="ru-RU" sz="3200" b="1" dirty="0"/>
              <a:t>Чтобы умножить многочлен на одночлен,  надо...</a:t>
            </a:r>
          </a:p>
          <a:p>
            <a:r>
              <a:rPr lang="ru-RU" sz="3200" b="1" dirty="0">
                <a:solidFill>
                  <a:srgbClr val="C00000"/>
                </a:solidFill>
              </a:rPr>
              <a:t>каждый член многочлена умножить на этот одночлен и полученные произведения сложить.</a:t>
            </a:r>
          </a:p>
        </p:txBody>
      </p:sp>
    </p:spTree>
    <p:extLst>
      <p:ext uri="{BB962C8B-B14F-4D97-AF65-F5344CB8AC3E}">
        <p14:creationId xmlns:p14="http://schemas.microsoft.com/office/powerpoint/2010/main" val="1967120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339396" y="260648"/>
            <a:ext cx="56886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>
                <a:solidFill>
                  <a:schemeClr val="accent2"/>
                </a:solidFill>
              </a:rPr>
              <a:t>Задание </a:t>
            </a:r>
            <a:r>
              <a:rPr lang="en-US" sz="4000" b="1" dirty="0">
                <a:solidFill>
                  <a:schemeClr val="accent2"/>
                </a:solidFill>
              </a:rPr>
              <a:t>1</a:t>
            </a:r>
            <a:endParaRPr lang="ru-RU" sz="4000" b="1" dirty="0">
              <a:solidFill>
                <a:schemeClr val="accent2"/>
              </a:solidFill>
            </a:endParaRPr>
          </a:p>
        </p:txBody>
      </p:sp>
      <p:sp>
        <p:nvSpPr>
          <p:cNvPr id="11265" name="Rectangle 1"/>
          <p:cNvSpPr>
            <a:spLocks noChangeArrowheads="1"/>
          </p:cNvSpPr>
          <p:nvPr/>
        </p:nvSpPr>
        <p:spPr bwMode="auto">
          <a:xfrm>
            <a:off x="1547664" y="972885"/>
            <a:ext cx="6984776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7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5x</a:t>
            </a:r>
            <a:r>
              <a:rPr kumimoji="0" lang="en-US" sz="7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·</a:t>
            </a:r>
            <a:r>
              <a:rPr kumimoji="0" lang="en-US" sz="7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(-9)</a:t>
            </a:r>
            <a:r>
              <a:rPr kumimoji="0" lang="ru-RU" sz="7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=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7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-4</a:t>
            </a:r>
            <a:r>
              <a:rPr kumimoji="0" lang="en-US" sz="7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·</a:t>
            </a:r>
            <a:r>
              <a:rPr kumimoji="0" lang="en-US" sz="7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(-8a</a:t>
            </a:r>
            <a:r>
              <a:rPr kumimoji="0" lang="en-US" sz="7200" b="0" i="0" u="none" strike="noStrike" cap="none" normalizeH="0" baseline="3000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en-US" sz="7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</a:t>
            </a:r>
            <a:r>
              <a:rPr kumimoji="0" lang="ru-RU" sz="7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=</a:t>
            </a:r>
            <a:endParaRPr kumimoji="0" lang="ru-RU" sz="7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algn="just" eaLnBrk="0" hangingPunct="0"/>
            <a:r>
              <a:rPr kumimoji="0" lang="en-US" sz="7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-7t</a:t>
            </a:r>
            <a:r>
              <a:rPr kumimoji="0" lang="en-US" sz="7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·</a:t>
            </a:r>
            <a:r>
              <a:rPr kumimoji="0" lang="en-US" sz="7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9t</a:t>
            </a:r>
            <a:r>
              <a:rPr kumimoji="0" lang="ru-RU" sz="7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=</a:t>
            </a:r>
            <a:endParaRPr kumimoji="0" lang="ru-RU" sz="7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algn="just" eaLnBrk="0" hangingPunct="0"/>
            <a:r>
              <a:rPr kumimoji="0" lang="en-US" sz="7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-3y</a:t>
            </a:r>
            <a:r>
              <a:rPr kumimoji="0" lang="en-US" sz="7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·</a:t>
            </a:r>
            <a:r>
              <a:rPr kumimoji="0" lang="en-US" sz="7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(-7y)=</a:t>
            </a:r>
            <a:endParaRPr kumimoji="0" lang="ru-RU" sz="7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algn="just" eaLnBrk="0" hangingPunct="0"/>
            <a:r>
              <a:rPr kumimoji="0" lang="en-US" sz="7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12a</a:t>
            </a:r>
            <a:r>
              <a:rPr kumimoji="0" lang="en-US" sz="7200" b="0" i="0" u="none" strike="noStrike" cap="none" normalizeH="0" baseline="3000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en-US" sz="7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·</a:t>
            </a:r>
            <a:r>
              <a:rPr kumimoji="0" lang="en-US" sz="7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(-3a)=</a:t>
            </a:r>
            <a:endParaRPr kumimoji="0" lang="en-US" sz="7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76124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339396" y="260648"/>
            <a:ext cx="56886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>
                <a:solidFill>
                  <a:schemeClr val="accent2"/>
                </a:solidFill>
              </a:rPr>
              <a:t>Задание </a:t>
            </a:r>
            <a:r>
              <a:rPr lang="en-US" sz="4000" b="1" dirty="0">
                <a:solidFill>
                  <a:schemeClr val="accent2"/>
                </a:solidFill>
              </a:rPr>
              <a:t>2</a:t>
            </a:r>
            <a:endParaRPr lang="ru-RU" sz="4000" b="1" dirty="0">
              <a:solidFill>
                <a:schemeClr val="accent2"/>
              </a:solidFill>
            </a:endParaRPr>
          </a:p>
        </p:txBody>
      </p:sp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1403648" y="1453425"/>
            <a:ext cx="7632848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6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-6</a:t>
            </a:r>
            <a:r>
              <a:rPr kumimoji="0" lang="en-US" sz="6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·</a:t>
            </a:r>
            <a:r>
              <a:rPr kumimoji="0" lang="en-US" sz="6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(a+8)=</a:t>
            </a:r>
            <a:endParaRPr kumimoji="0" lang="ru-RU" sz="6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algn="just" eaLnBrk="0" hangingPunct="0"/>
            <a:r>
              <a:rPr kumimoji="0" lang="en-US" sz="6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x</a:t>
            </a:r>
            <a:r>
              <a:rPr kumimoji="0" lang="en-US" sz="6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·</a:t>
            </a:r>
            <a:r>
              <a:rPr kumimoji="0" lang="en-US" sz="6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(5x-17)=</a:t>
            </a:r>
            <a:endParaRPr kumimoji="0" lang="ru-RU" sz="6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algn="just" eaLnBrk="0" hangingPunct="0"/>
            <a:r>
              <a:rPr kumimoji="0" lang="en-US" sz="6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3x</a:t>
            </a:r>
            <a:r>
              <a:rPr kumimoji="0" lang="en-US" sz="6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·</a:t>
            </a:r>
            <a:r>
              <a:rPr kumimoji="0" lang="en-US" sz="6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(x-21)=</a:t>
            </a:r>
            <a:endParaRPr kumimoji="0" lang="ru-RU" sz="6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algn="just" eaLnBrk="0" hangingPunct="0"/>
            <a:r>
              <a:rPr kumimoji="0" lang="en-US" sz="6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-7a</a:t>
            </a:r>
            <a:r>
              <a:rPr kumimoji="0" lang="en-US" sz="6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·</a:t>
            </a:r>
            <a:r>
              <a:rPr kumimoji="0" lang="en-US" sz="6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(2</a:t>
            </a:r>
            <a:r>
              <a:rPr lang="en-US" sz="6600" dirty="0">
                <a:ea typeface="Calibri" pitchFamily="34" charset="0"/>
              </a:rPr>
              <a:t>a</a:t>
            </a:r>
            <a:r>
              <a:rPr lang="en-US" sz="6600" baseline="30000" dirty="0">
                <a:ea typeface="Calibri" pitchFamily="34" charset="0"/>
              </a:rPr>
              <a:t>2</a:t>
            </a:r>
            <a:r>
              <a:rPr kumimoji="0" lang="en-US" sz="6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-3)=</a:t>
            </a:r>
            <a:endParaRPr kumimoji="0" lang="en-US" sz="6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76124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339396" y="260648"/>
            <a:ext cx="56886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>
                <a:solidFill>
                  <a:schemeClr val="accent2"/>
                </a:solidFill>
              </a:rPr>
              <a:t>Задание </a:t>
            </a:r>
            <a:r>
              <a:rPr lang="en-US" sz="4000" b="1" dirty="0">
                <a:solidFill>
                  <a:schemeClr val="accent2"/>
                </a:solidFill>
              </a:rPr>
              <a:t>3</a:t>
            </a:r>
            <a:endParaRPr lang="ru-RU" sz="4000" b="1" dirty="0">
              <a:solidFill>
                <a:schemeClr val="accent2"/>
              </a:solidFill>
            </a:endParaRPr>
          </a:p>
        </p:txBody>
      </p:sp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1799336" y="1052736"/>
            <a:ext cx="6768752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8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</a:t>
            </a:r>
            <a:r>
              <a:rPr kumimoji="0" lang="en-US" sz="8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x</a:t>
            </a:r>
            <a:r>
              <a:rPr kumimoji="0" lang="ru-RU" sz="8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+2)</a:t>
            </a:r>
            <a:r>
              <a:rPr kumimoji="0" lang="ru-RU" sz="8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·</a:t>
            </a:r>
            <a:r>
              <a:rPr kumimoji="0" lang="ru-RU" sz="8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</a:t>
            </a:r>
            <a:r>
              <a:rPr kumimoji="0" lang="en-US" sz="8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y</a:t>
            </a:r>
            <a:r>
              <a:rPr kumimoji="0" lang="ru-RU" sz="8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+3)</a:t>
            </a:r>
            <a:r>
              <a:rPr kumimoji="0" lang="en-US" sz="8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=</a:t>
            </a:r>
            <a:r>
              <a:rPr kumimoji="0" lang="ru-RU" sz="9600" b="1" i="0" u="none" strike="noStrike" cap="none" normalizeH="0" baseline="0" dirty="0">
                <a:ln>
                  <a:noFill/>
                </a:ln>
                <a:solidFill>
                  <a:srgbClr val="B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?</a:t>
            </a:r>
            <a:endParaRPr kumimoji="0" lang="ru-RU" sz="9600" b="1" i="0" u="none" strike="noStrike" cap="none" normalizeH="0" baseline="0" dirty="0">
              <a:ln>
                <a:noFill/>
              </a:ln>
              <a:solidFill>
                <a:srgbClr val="B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hangingPunct="0"/>
            <a:r>
              <a:rPr lang="en-US" sz="7200" dirty="0">
                <a:ea typeface="Calibri" pitchFamily="34" charset="0"/>
              </a:rPr>
              <a:t>x</a:t>
            </a:r>
            <a:r>
              <a:rPr lang="ru-RU" sz="7200" dirty="0">
                <a:latin typeface="Calibri"/>
                <a:ea typeface="Calibri" pitchFamily="34" charset="0"/>
              </a:rPr>
              <a:t>·</a:t>
            </a:r>
            <a:r>
              <a:rPr lang="ru-RU" sz="7200" dirty="0">
                <a:ea typeface="Calibri" pitchFamily="34" charset="0"/>
              </a:rPr>
              <a:t>(</a:t>
            </a:r>
            <a:r>
              <a:rPr lang="en-US" sz="7200" dirty="0">
                <a:ea typeface="Calibri" pitchFamily="34" charset="0"/>
              </a:rPr>
              <a:t>y</a:t>
            </a:r>
            <a:r>
              <a:rPr lang="ru-RU" sz="7200" dirty="0">
                <a:ea typeface="Calibri" pitchFamily="34" charset="0"/>
              </a:rPr>
              <a:t>+3)+2</a:t>
            </a:r>
            <a:r>
              <a:rPr lang="ru-RU" sz="7200" dirty="0">
                <a:latin typeface="Calibri"/>
                <a:ea typeface="Calibri" pitchFamily="34" charset="0"/>
              </a:rPr>
              <a:t>·</a:t>
            </a:r>
            <a:r>
              <a:rPr lang="ru-RU" sz="7200" dirty="0">
                <a:ea typeface="Calibri" pitchFamily="34" charset="0"/>
              </a:rPr>
              <a:t>(</a:t>
            </a:r>
            <a:r>
              <a:rPr lang="en-US" sz="7200" dirty="0">
                <a:ea typeface="Calibri" pitchFamily="34" charset="0"/>
              </a:rPr>
              <a:t>y</a:t>
            </a:r>
            <a:r>
              <a:rPr lang="ru-RU" sz="7200" dirty="0">
                <a:ea typeface="Calibri" pitchFamily="34" charset="0"/>
              </a:rPr>
              <a:t>+3)=</a:t>
            </a:r>
          </a:p>
          <a:p>
            <a:pPr lvl="0" eaLnBrk="0" hangingPunct="0"/>
            <a:r>
              <a:rPr lang="en-US" sz="7200" dirty="0" err="1">
                <a:ea typeface="Calibri" pitchFamily="34" charset="0"/>
              </a:rPr>
              <a:t>xy</a:t>
            </a:r>
            <a:r>
              <a:rPr lang="ru-RU" sz="7200" dirty="0">
                <a:ea typeface="Calibri" pitchFamily="34" charset="0"/>
              </a:rPr>
              <a:t>+</a:t>
            </a:r>
            <a:r>
              <a:rPr lang="en-US" sz="7200" dirty="0">
                <a:ea typeface="Calibri" pitchFamily="34" charset="0"/>
              </a:rPr>
              <a:t> </a:t>
            </a:r>
            <a:r>
              <a:rPr lang="ru-RU" sz="7200" dirty="0">
                <a:ea typeface="Calibri" pitchFamily="34" charset="0"/>
              </a:rPr>
              <a:t>3</a:t>
            </a:r>
            <a:r>
              <a:rPr lang="en-US" sz="7200" dirty="0">
                <a:ea typeface="Calibri" pitchFamily="34" charset="0"/>
              </a:rPr>
              <a:t>x</a:t>
            </a:r>
            <a:r>
              <a:rPr lang="ru-RU" sz="7200" dirty="0">
                <a:ea typeface="Calibri" pitchFamily="34" charset="0"/>
              </a:rPr>
              <a:t> +2</a:t>
            </a:r>
            <a:r>
              <a:rPr lang="en-US" sz="7200" dirty="0">
                <a:ea typeface="Calibri" pitchFamily="34" charset="0"/>
              </a:rPr>
              <a:t>y</a:t>
            </a:r>
            <a:r>
              <a:rPr lang="ru-RU" sz="7200" dirty="0">
                <a:ea typeface="Calibri" pitchFamily="34" charset="0"/>
              </a:rPr>
              <a:t>+6</a:t>
            </a:r>
          </a:p>
        </p:txBody>
      </p:sp>
    </p:spTree>
    <p:extLst>
      <p:ext uri="{BB962C8B-B14F-4D97-AF65-F5344CB8AC3E}">
        <p14:creationId xmlns:p14="http://schemas.microsoft.com/office/powerpoint/2010/main" val="30076124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187624" y="836712"/>
            <a:ext cx="7776864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4400" dirty="0">
              <a:solidFill>
                <a:schemeClr val="accent2"/>
              </a:solidFill>
            </a:endParaRPr>
          </a:p>
          <a:p>
            <a:pPr algn="ctr"/>
            <a:r>
              <a:rPr lang="ru-RU" sz="4400" b="1" dirty="0">
                <a:solidFill>
                  <a:srgbClr val="B00000"/>
                </a:solidFill>
              </a:rPr>
              <a:t>Умножение </a:t>
            </a:r>
          </a:p>
          <a:p>
            <a:pPr algn="ctr"/>
            <a:r>
              <a:rPr lang="ru-RU" sz="4400" b="1" dirty="0">
                <a:solidFill>
                  <a:srgbClr val="B00000"/>
                </a:solidFill>
              </a:rPr>
              <a:t>многочлена на многочлен</a:t>
            </a:r>
          </a:p>
        </p:txBody>
      </p:sp>
      <p:pic>
        <p:nvPicPr>
          <p:cNvPr id="6" name="Рисунок 5" descr="TCAR14CTFCA3E8OEYCAVUF7ZHCA3ELARACAQS3Z2CCA6VPOKOCASNGL0YCASDHTD3CARL1TZKCA1GRR73CAHIZDSECA3IVM2LCABKDXOTCA8BIVBKCAYQSCGUCAUDKAGRCA4ALKZUCAP2NB0YCA75DGN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450783" y="4941168"/>
            <a:ext cx="2410935" cy="16321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7809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79712" y="764704"/>
            <a:ext cx="511256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4000" dirty="0"/>
          </a:p>
          <a:p>
            <a:r>
              <a:rPr lang="ru-RU" sz="4000" b="1" dirty="0">
                <a:solidFill>
                  <a:srgbClr val="B00000"/>
                </a:solidFill>
              </a:rPr>
              <a:t>УЗНАТЬ: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907704" y="2204864"/>
            <a:ext cx="410445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4000" dirty="0"/>
          </a:p>
          <a:p>
            <a:r>
              <a:rPr lang="ru-RU" sz="4000" b="1" dirty="0">
                <a:solidFill>
                  <a:srgbClr val="B00000"/>
                </a:solidFill>
              </a:rPr>
              <a:t>НАУЧИТЬСЯ:</a:t>
            </a:r>
          </a:p>
        </p:txBody>
      </p:sp>
      <p:pic>
        <p:nvPicPr>
          <p:cNvPr id="10242" name="Picture 2" descr="http://iveco-miass.ru/files/news/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24128" y="1196752"/>
            <a:ext cx="3086055" cy="302433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607809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Рисунок 14" descr="YCA0Z4NSHCAM2S91JCAWA0GXLCAI9DI1RCAAFOH4FCA109BI1CA2G0YBQCASWB8QZCANYQRT6CAYY5DTWCA220UQ9CA2LRK6ZCAUIXV0HCA3K3YCBCA25Q237CA391HB8CA3O4FPICAULTIMDCAKP0KH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516216" y="4365104"/>
            <a:ext cx="2016224" cy="2085749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1403648" y="764704"/>
            <a:ext cx="741682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8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4800" b="1" dirty="0">
                <a:solidFill>
                  <a:schemeClr val="accent2">
                    <a:lumMod val="75000"/>
                  </a:schemeClr>
                </a:solidFill>
              </a:rPr>
              <a:t>«Скажи мне и я забуду, </a:t>
            </a:r>
          </a:p>
          <a:p>
            <a:pPr algn="ctr"/>
            <a:r>
              <a:rPr lang="ru-RU" sz="4800" b="1" dirty="0">
                <a:solidFill>
                  <a:schemeClr val="accent2">
                    <a:lumMod val="75000"/>
                  </a:schemeClr>
                </a:solidFill>
              </a:rPr>
              <a:t>покажи мне, и я запомню, </a:t>
            </a:r>
          </a:p>
          <a:p>
            <a:pPr algn="ctr"/>
            <a:r>
              <a:rPr lang="ru-RU" sz="4800" b="1" u="sng" dirty="0">
                <a:solidFill>
                  <a:schemeClr val="accent2">
                    <a:lumMod val="75000"/>
                  </a:schemeClr>
                </a:solidFill>
              </a:rPr>
              <a:t>дай мне действовать самому</a:t>
            </a:r>
            <a:r>
              <a:rPr lang="ru-RU" sz="4800" b="1" dirty="0">
                <a:solidFill>
                  <a:schemeClr val="accent2">
                    <a:lumMod val="75000"/>
                  </a:schemeClr>
                </a:solidFill>
              </a:rPr>
              <a:t> и я научусь»</a:t>
            </a:r>
            <a:endParaRPr lang="ru-RU" sz="48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800000"/>
      </a:hlink>
      <a:folHlink>
        <a:srgbClr val="FFCC99"/>
      </a:folHlink>
    </a:clrScheme>
    <a:fontScheme name="Оформление по умолчанию">
      <a:majorFont>
        <a:latin typeface="Times New Roman"/>
        <a:ea typeface=""/>
        <a:cs typeface="Times New Roman"/>
      </a:majorFont>
      <a:minorFont>
        <a:latin typeface="Times New Roman"/>
        <a:ea typeface=""/>
        <a:cs typeface="Times New Roma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822B00"/>
        </a:hlink>
        <a:folHlink>
          <a:srgbClr val="FFA95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800000"/>
        </a:hlink>
        <a:folHlink>
          <a:srgbClr val="FF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2136</TotalTime>
  <Words>592</Words>
  <Application>Microsoft Office PowerPoint</Application>
  <PresentationFormat>Экран (4:3)</PresentationFormat>
  <Paragraphs>96</Paragraphs>
  <Slides>18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2" baseType="lpstr">
      <vt:lpstr>Arial</vt:lpstr>
      <vt:lpstr>Calibri</vt:lpstr>
      <vt:lpstr>Times New Roman</vt:lpstr>
      <vt:lpstr>Оформление по умолчанию</vt:lpstr>
      <vt:lpstr>Презентация PowerPoint</vt:lpstr>
      <vt:lpstr>Знаем :</vt:lpstr>
      <vt:lpstr>ПРОДОЛЖИТЕ ФРАЗУ: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Инструктивная карточка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Елена</dc:creator>
  <cp:lastModifiedBy>Elena</cp:lastModifiedBy>
  <cp:revision>179</cp:revision>
  <dcterms:created xsi:type="dcterms:W3CDTF">2012-08-12T16:04:58Z</dcterms:created>
  <dcterms:modified xsi:type="dcterms:W3CDTF">2021-01-12T14:34:46Z</dcterms:modified>
</cp:coreProperties>
</file>